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6" r:id="rId3"/>
    <p:sldId id="277" r:id="rId4"/>
    <p:sldId id="27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98" y="-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445-4F67-49F7-B42D-139498A46C33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FDB57-8788-42E0-A10E-75603EA12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445-4F67-49F7-B42D-139498A46C33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FDB57-8788-42E0-A10E-75603EA12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43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445-4F67-49F7-B42D-139498A46C33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FDB57-8788-42E0-A10E-75603EA12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71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445-4F67-49F7-B42D-139498A46C33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FDB57-8788-42E0-A10E-75603EA12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24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445-4F67-49F7-B42D-139498A46C33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FDB57-8788-42E0-A10E-75603EA12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22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445-4F67-49F7-B42D-139498A46C33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FDB57-8788-42E0-A10E-75603EA12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74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445-4F67-49F7-B42D-139498A46C33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FDB57-8788-42E0-A10E-75603EA12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71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445-4F67-49F7-B42D-139498A46C33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FDB57-8788-42E0-A10E-75603EA12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96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445-4F67-49F7-B42D-139498A46C33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FDB57-8788-42E0-A10E-75603EA12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2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445-4F67-49F7-B42D-139498A46C33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FDB57-8788-42E0-A10E-75603EA12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46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445-4F67-49F7-B42D-139498A46C33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FDB57-8788-42E0-A10E-75603EA12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83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57445-4F67-49F7-B42D-139498A46C33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FDB57-8788-42E0-A10E-75603EA12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62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461" t="22855" r="22461" b="16154"/>
          <a:stretch/>
        </p:blipFill>
        <p:spPr>
          <a:xfrm>
            <a:off x="3227742" y="122347"/>
            <a:ext cx="5872332" cy="36579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3231" t="38444" r="23231" b="38308"/>
          <a:stretch/>
        </p:blipFill>
        <p:spPr>
          <a:xfrm>
            <a:off x="3227742" y="4466393"/>
            <a:ext cx="5736515" cy="140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4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8125"/>
            <a:ext cx="1914525" cy="1895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845" y="3838825"/>
            <a:ext cx="1971675" cy="2505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370" y="2224213"/>
            <a:ext cx="4343400" cy="1752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3538" t="44735" r="59538" b="5487"/>
          <a:stretch/>
        </p:blipFill>
        <p:spPr>
          <a:xfrm>
            <a:off x="9102467" y="2702668"/>
            <a:ext cx="2830600" cy="2943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4445" y="4226906"/>
            <a:ext cx="3743325" cy="18669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8923" y="365125"/>
            <a:ext cx="11723077" cy="1325563"/>
          </a:xfrm>
        </p:spPr>
        <p:txBody>
          <a:bodyPr/>
          <a:lstStyle/>
          <a:p>
            <a:r>
              <a:rPr lang="en-US" b="1" dirty="0" smtClean="0"/>
              <a:t>Find Frequent , Closed and Maximal </a:t>
            </a:r>
            <a:r>
              <a:rPr lang="en-US" b="1" dirty="0" err="1" smtClean="0"/>
              <a:t>itemset</a:t>
            </a:r>
            <a:r>
              <a:rPr lang="en-US" b="1" dirty="0" smtClean="0"/>
              <a:t> contd..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41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766" y="2195146"/>
            <a:ext cx="2085975" cy="129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6615" t="5350" r="14000" b="7128"/>
          <a:stretch/>
        </p:blipFill>
        <p:spPr>
          <a:xfrm>
            <a:off x="4806462" y="1221765"/>
            <a:ext cx="5134707" cy="51187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8923" y="154111"/>
            <a:ext cx="11723077" cy="1325563"/>
          </a:xfrm>
        </p:spPr>
        <p:txBody>
          <a:bodyPr/>
          <a:lstStyle/>
          <a:p>
            <a:r>
              <a:rPr lang="en-US" b="1" dirty="0" smtClean="0"/>
              <a:t>Find Frequent , Closed and Maximal </a:t>
            </a:r>
            <a:r>
              <a:rPr lang="en-US" b="1" dirty="0" err="1" smtClean="0"/>
              <a:t>itemset</a:t>
            </a:r>
            <a:r>
              <a:rPr lang="en-US" b="1" dirty="0" smtClean="0"/>
              <a:t> contd..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98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922" t="701" r="12924" b="6581"/>
          <a:stretch/>
        </p:blipFill>
        <p:spPr>
          <a:xfrm>
            <a:off x="2212730" y="1811185"/>
            <a:ext cx="7690339" cy="50468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68923" y="177557"/>
            <a:ext cx="11723077" cy="1325563"/>
          </a:xfrm>
        </p:spPr>
        <p:txBody>
          <a:bodyPr/>
          <a:lstStyle/>
          <a:p>
            <a:r>
              <a:rPr lang="en-US" b="1" dirty="0" smtClean="0"/>
              <a:t>Find Frequent , Closed and Maximal </a:t>
            </a:r>
            <a:r>
              <a:rPr lang="en-US" b="1" dirty="0" err="1" smtClean="0"/>
              <a:t>itemset</a:t>
            </a:r>
            <a:r>
              <a:rPr lang="en-US" b="1" dirty="0" smtClean="0"/>
              <a:t> contd..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3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Multilevel Association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Having multiple level of abstraction in concept hierarchy are called multilevel association rule.</a:t>
            </a:r>
          </a:p>
          <a:p>
            <a:r>
              <a:rPr lang="en-US" dirty="0" smtClean="0"/>
              <a:t>Association rules generated from mining data at multiple levels of abstraction are called multiple-level or multi-level association rules.</a:t>
            </a:r>
          </a:p>
          <a:p>
            <a:r>
              <a:rPr lang="en-US" dirty="0" smtClean="0"/>
              <a:t>Items are often from hierarchies</a:t>
            </a:r>
          </a:p>
          <a:p>
            <a:pPr marL="0" indent="0">
              <a:buNone/>
            </a:pPr>
            <a:r>
              <a:rPr lang="en-US" dirty="0" smtClean="0"/>
              <a:t>Note: Concept hierarchy is a sequence of mappings from a set  of low-level concepts to higher-level, more general concepts.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98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476"/>
          <a:stretch/>
        </p:blipFill>
        <p:spPr>
          <a:xfrm>
            <a:off x="1260724" y="2060842"/>
            <a:ext cx="10093076" cy="39589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Multilevel Association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80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Multilevel association rule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375" t="14889" r="18750" b="46444"/>
          <a:stretch/>
        </p:blipFill>
        <p:spPr>
          <a:xfrm>
            <a:off x="1364335" y="2452688"/>
            <a:ext cx="10263429" cy="34409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683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Uniform minimum support for all levels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50" t="13880" r="18625" b="48222"/>
          <a:stretch/>
        </p:blipFill>
        <p:spPr>
          <a:xfrm>
            <a:off x="1285875" y="2419350"/>
            <a:ext cx="9620250" cy="324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813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Reduced minimum support at lower levels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625" t="11462" r="20750" b="25112"/>
          <a:stretch/>
        </p:blipFill>
        <p:spPr>
          <a:xfrm>
            <a:off x="2042196" y="1690688"/>
            <a:ext cx="6972300" cy="40365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609850" y="5980152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 2 min sup=40%, (2)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0" y="5980152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 1 min sup=50%,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60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Item or group   based minimum support  (group based support)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47" t="14957" r="18726" b="39512"/>
          <a:stretch/>
        </p:blipFill>
        <p:spPr>
          <a:xfrm>
            <a:off x="1562099" y="2247900"/>
            <a:ext cx="8429625" cy="3371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175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Redundancy filtering at Mining Multilevel Associations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125" t="17074" r="16375" b="20889"/>
          <a:stretch/>
        </p:blipFill>
        <p:spPr>
          <a:xfrm>
            <a:off x="1390650" y="1690688"/>
            <a:ext cx="9410700" cy="5013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03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Vertical Data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F</a:t>
            </a:r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ormat </a:t>
            </a:r>
            <a:r>
              <a:rPr lang="en-US" sz="25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(for mining frequent item set)</a:t>
            </a:r>
            <a:endParaRPr lang="en-US" sz="25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47" y="2539270"/>
            <a:ext cx="7628021" cy="10789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747" y="4163715"/>
            <a:ext cx="7820527" cy="136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2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Mining Multi-dimensional Association Rules from relational databases and data warehouses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126" t="18666" r="16625" b="12667"/>
          <a:stretch/>
        </p:blipFill>
        <p:spPr>
          <a:xfrm>
            <a:off x="1847850" y="1904498"/>
            <a:ext cx="8324850" cy="4853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629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04113" y="3256366"/>
            <a:ext cx="30620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atin typeface="Monotype Corsiva" panose="03010101010201010101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7652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2" t="15818" r="20854"/>
          <a:stretch/>
        </p:blipFill>
        <p:spPr>
          <a:xfrm>
            <a:off x="2538663" y="1600199"/>
            <a:ext cx="7098632" cy="447424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/>
          <p:cNvSpPr/>
          <p:nvPr/>
        </p:nvSpPr>
        <p:spPr>
          <a:xfrm>
            <a:off x="2671011" y="5510463"/>
            <a:ext cx="2117557" cy="469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43203" y="5405927"/>
            <a:ext cx="1852865" cy="48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T900      I1,I2,I3</a:t>
            </a:r>
            <a:endParaRPr lang="en-US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4621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Cambria" panose="02040503050406030204" pitchFamily="18" charset="0"/>
                <a:ea typeface="Cambria" panose="02040503050406030204" pitchFamily="18" charset="0"/>
              </a:rPr>
              <a:t>Mining frequent </a:t>
            </a:r>
            <a:r>
              <a:rPr lang="en-US" sz="40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itemset</a:t>
            </a:r>
            <a:r>
              <a:rPr lang="en-US" sz="4000" dirty="0" smtClean="0">
                <a:latin typeface="Cambria" panose="02040503050406030204" pitchFamily="18" charset="0"/>
                <a:ea typeface="Cambria" panose="02040503050406030204" pitchFamily="18" charset="0"/>
              </a:rPr>
              <a:t> using the vertical format</a:t>
            </a:r>
            <a:endParaRPr lang="en-US" sz="4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841835" y="2199537"/>
          <a:ext cx="1684417" cy="355052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684417">
                  <a:extLst>
                    <a:ext uri="{9D8B030D-6E8A-4147-A177-3AD203B41FA5}">
                      <a16:colId xmlns:a16="http://schemas.microsoft.com/office/drawing/2014/main" val="4109968233"/>
                    </a:ext>
                  </a:extLst>
                </a:gridCol>
              </a:tblGrid>
              <a:tr h="5364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Support count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40562"/>
                  </a:ext>
                </a:extLst>
              </a:tr>
              <a:tr h="5967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6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99948"/>
                  </a:ext>
                </a:extLst>
              </a:tr>
              <a:tr h="68339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453462"/>
                  </a:ext>
                </a:extLst>
              </a:tr>
              <a:tr h="63767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795633"/>
                  </a:ext>
                </a:extLst>
              </a:tr>
              <a:tr h="5606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785384"/>
                  </a:ext>
                </a:extLst>
              </a:tr>
              <a:tr h="4922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223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60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064" y="2239169"/>
            <a:ext cx="3590925" cy="35242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085" y="3067844"/>
            <a:ext cx="2169696" cy="18669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426240" y="2420291"/>
          <a:ext cx="1712502" cy="334283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712502">
                  <a:extLst>
                    <a:ext uri="{9D8B030D-6E8A-4147-A177-3AD203B41FA5}">
                      <a16:colId xmlns:a16="http://schemas.microsoft.com/office/drawing/2014/main" val="4109968233"/>
                    </a:ext>
                  </a:extLst>
                </a:gridCol>
              </a:tblGrid>
              <a:tr h="491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Support count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40562"/>
                  </a:ext>
                </a:extLst>
              </a:tr>
              <a:tr h="345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4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99948"/>
                  </a:ext>
                </a:extLst>
              </a:tr>
              <a:tr h="34541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453462"/>
                  </a:ext>
                </a:extLst>
              </a:tr>
              <a:tr h="3512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795633"/>
                  </a:ext>
                </a:extLst>
              </a:tr>
              <a:tr h="42721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785384"/>
                  </a:ext>
                </a:extLst>
              </a:tr>
              <a:tr h="34541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223223"/>
                  </a:ext>
                </a:extLst>
              </a:tr>
              <a:tr h="34541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407826"/>
                  </a:ext>
                </a:extLst>
              </a:tr>
              <a:tr h="34541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405448"/>
                  </a:ext>
                </a:extLst>
              </a:tr>
              <a:tr h="34541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876207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6773778" y="3176337"/>
            <a:ext cx="1935825" cy="2009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 smtClean="0"/>
              <a:t>Remove the entry which has less then 2 support</a:t>
            </a:r>
            <a:endParaRPr lang="en-US" sz="1500" b="1" dirty="0"/>
          </a:p>
        </p:txBody>
      </p:sp>
      <p:sp>
        <p:nvSpPr>
          <p:cNvPr id="8" name="6-Point Star 7"/>
          <p:cNvSpPr/>
          <p:nvPr/>
        </p:nvSpPr>
        <p:spPr>
          <a:xfrm>
            <a:off x="216568" y="1104995"/>
            <a:ext cx="1828800" cy="1900990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Assume</a:t>
            </a:r>
          </a:p>
          <a:p>
            <a:pPr algn="ctr"/>
            <a:r>
              <a:rPr lang="en-US" dirty="0" smtClean="0"/>
              <a:t>Min support=2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1214548" y="3585200"/>
          <a:ext cx="977452" cy="126995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77452">
                  <a:extLst>
                    <a:ext uri="{9D8B030D-6E8A-4147-A177-3AD203B41FA5}">
                      <a16:colId xmlns:a16="http://schemas.microsoft.com/office/drawing/2014/main" val="4109968233"/>
                    </a:ext>
                  </a:extLst>
                </a:gridCol>
              </a:tblGrid>
              <a:tr h="491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Support count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40562"/>
                  </a:ext>
                </a:extLst>
              </a:tr>
              <a:tr h="345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99948"/>
                  </a:ext>
                </a:extLst>
              </a:tr>
              <a:tr h="34541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45346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250905" y="5510463"/>
            <a:ext cx="1452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Accepted</a:t>
            </a:r>
            <a:endParaRPr lang="en-US" dirty="0"/>
          </a:p>
        </p:txBody>
      </p:sp>
      <p:sp>
        <p:nvSpPr>
          <p:cNvPr id="11" name="Flowchart: Delay 10"/>
          <p:cNvSpPr/>
          <p:nvPr/>
        </p:nvSpPr>
        <p:spPr>
          <a:xfrm>
            <a:off x="625642" y="6352674"/>
            <a:ext cx="6954253" cy="348915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Try to find 4 </a:t>
            </a:r>
            <a:r>
              <a:rPr lang="en-US" dirty="0" err="1" smtClean="0"/>
              <a:t>itemset</a:t>
            </a:r>
            <a:r>
              <a:rPr lang="en-US" dirty="0" smtClean="0"/>
              <a:t>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Closed and maximal </a:t>
            </a:r>
            <a:r>
              <a:rPr lang="en-US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itemsets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Frequent item set: It is an item set whose support is greater than some user-specified minimum support</a:t>
            </a:r>
          </a:p>
          <a:p>
            <a:pPr marL="0" indent="0">
              <a:buNone/>
            </a:pP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Closed frequent Item set: An </a:t>
            </a:r>
            <a:r>
              <a:rPr lang="en-US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itemset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is closed if none of its immediate supersets has the same support as that of the </a:t>
            </a:r>
            <a:r>
              <a:rPr lang="en-US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itemset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Maximal frequent </a:t>
            </a:r>
            <a:r>
              <a:rPr lang="en-US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itemset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: A </a:t>
            </a:r>
            <a:r>
              <a:rPr lang="en-US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itemset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is maximal frequent if none of its immediate supersets are frequent.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89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Closure property of any frequent </a:t>
            </a:r>
            <a:r>
              <a:rPr lang="en-US" dirty="0" err="1" smtClean="0"/>
              <a:t>itemset</a:t>
            </a:r>
            <a:r>
              <a:rPr lang="en-US" dirty="0" smtClean="0"/>
              <a:t> must also be frequent.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Example: see the frequent pattern generation in FP-growth and </a:t>
            </a:r>
            <a:r>
              <a:rPr lang="en-US" dirty="0" err="1"/>
              <a:t>A</a:t>
            </a:r>
            <a:r>
              <a:rPr lang="en-US" dirty="0" err="1" smtClean="0"/>
              <a:t>priri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747" y="3476375"/>
            <a:ext cx="3204525" cy="270058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Closed and maximal </a:t>
            </a:r>
            <a:r>
              <a:rPr lang="en-US" b="1" dirty="0" err="1" smtClean="0"/>
              <a:t>itemsets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258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Find Frequent , Closed and Maximal </a:t>
            </a:r>
            <a:r>
              <a:rPr lang="en-US" b="1" dirty="0" err="1" smtClean="0"/>
              <a:t>itemset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90" y="1690688"/>
            <a:ext cx="2714625" cy="2247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010" y="4111347"/>
            <a:ext cx="1952625" cy="18859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96961" y="1506022"/>
            <a:ext cx="19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Min supp. Count=3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88494" y="5916810"/>
            <a:ext cx="4118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All items i.e. A, B, C, D are </a:t>
            </a:r>
            <a:r>
              <a:rPr lang="en-US" b="1" dirty="0" smtClean="0"/>
              <a:t>frequent</a:t>
            </a:r>
            <a:r>
              <a:rPr lang="en-US" dirty="0" smtClean="0"/>
              <a:t> because their support count is greater  than or equal to minimum support count. 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305" y="4068237"/>
            <a:ext cx="1971675" cy="2505075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1978944" y="3915172"/>
            <a:ext cx="258930" cy="2958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255" y="2814638"/>
            <a:ext cx="4238625" cy="1885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6256" y="4849287"/>
            <a:ext cx="4238625" cy="1724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532527" y="3388250"/>
            <a:ext cx="1516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  <a:r>
              <a:rPr lang="en-US" dirty="0" smtClean="0"/>
              <a:t>wo frequent </a:t>
            </a:r>
            <a:r>
              <a:rPr lang="en-US" dirty="0" err="1" smtClean="0"/>
              <a:t>itemset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6436" y="4826236"/>
            <a:ext cx="153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One frequent </a:t>
            </a:r>
            <a:r>
              <a:rPr lang="en-US" dirty="0" err="1" smtClean="0"/>
              <a:t>itemset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81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015" y="365125"/>
            <a:ext cx="11980985" cy="1325563"/>
          </a:xfrm>
        </p:spPr>
        <p:txBody>
          <a:bodyPr/>
          <a:lstStyle/>
          <a:p>
            <a:r>
              <a:rPr lang="en-US" b="1" dirty="0" smtClean="0"/>
              <a:t>Find Frequent, Closed and Maximal </a:t>
            </a:r>
            <a:r>
              <a:rPr lang="en-US" b="1" dirty="0" err="1" smtClean="0"/>
              <a:t>itemset</a:t>
            </a:r>
            <a:r>
              <a:rPr lang="en-US" b="1" dirty="0" smtClean="0"/>
              <a:t> contd..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476" y="3713143"/>
            <a:ext cx="1971675" cy="2505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449" y="2154678"/>
            <a:ext cx="4267200" cy="1685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249" y="4003655"/>
            <a:ext cx="4343400" cy="1924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851" y="1954174"/>
            <a:ext cx="19526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1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923" y="365125"/>
            <a:ext cx="11723077" cy="1325563"/>
          </a:xfrm>
        </p:spPr>
        <p:txBody>
          <a:bodyPr/>
          <a:lstStyle/>
          <a:p>
            <a:r>
              <a:rPr lang="en-US" b="1" dirty="0" smtClean="0"/>
              <a:t>Find Frequent , Closed and Maximal </a:t>
            </a:r>
            <a:r>
              <a:rPr lang="en-US" b="1" dirty="0" err="1" smtClean="0"/>
              <a:t>itemset</a:t>
            </a:r>
            <a:r>
              <a:rPr lang="en-US" b="1" dirty="0" smtClean="0"/>
              <a:t> contd..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8125"/>
            <a:ext cx="1914525" cy="1895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131" y="2048125"/>
            <a:ext cx="4391025" cy="179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6300" t="48755" r="53200" b="21556"/>
          <a:stretch/>
        </p:blipFill>
        <p:spPr>
          <a:xfrm>
            <a:off x="7032056" y="3864292"/>
            <a:ext cx="4648200" cy="2545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845" y="3838825"/>
            <a:ext cx="19716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DB95571B0CE341AFF26496ADE8F2FC" ma:contentTypeVersion="2" ma:contentTypeDescription="Create a new document." ma:contentTypeScope="" ma:versionID="9e8c638e7cc10f7e2c94ce85928d07b6">
  <xsd:schema xmlns:xsd="http://www.w3.org/2001/XMLSchema" xmlns:xs="http://www.w3.org/2001/XMLSchema" xmlns:p="http://schemas.microsoft.com/office/2006/metadata/properties" xmlns:ns2="1748055e-9013-4071-95ee-0b8bf3a23c37" targetNamespace="http://schemas.microsoft.com/office/2006/metadata/properties" ma:root="true" ma:fieldsID="e7ae6a866d10ba64a54f261316e76d1f" ns2:_="">
    <xsd:import namespace="1748055e-9013-4071-95ee-0b8bf3a23c3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48055e-9013-4071-95ee-0b8bf3a23c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8071DFA-63E0-45F4-8C95-8B7EB58E1650}"/>
</file>

<file path=customXml/itemProps2.xml><?xml version="1.0" encoding="utf-8"?>
<ds:datastoreItem xmlns:ds="http://schemas.openxmlformats.org/officeDocument/2006/customXml" ds:itemID="{87C4D562-F15F-4047-A78B-374AF433D4F7}"/>
</file>

<file path=customXml/itemProps3.xml><?xml version="1.0" encoding="utf-8"?>
<ds:datastoreItem xmlns:ds="http://schemas.openxmlformats.org/officeDocument/2006/customXml" ds:itemID="{4F2F65F1-AF7C-4DE7-A527-7B213DA923C2}"/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375</Words>
  <Application>Microsoft Office PowerPoint</Application>
  <PresentationFormat>Widescreen</PresentationFormat>
  <Paragraphs>61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</vt:lpstr>
      <vt:lpstr>Monotype Corsiva</vt:lpstr>
      <vt:lpstr>Office Theme</vt:lpstr>
      <vt:lpstr>PowerPoint Presentation</vt:lpstr>
      <vt:lpstr>Vertical Data Format (for mining frequent item set)</vt:lpstr>
      <vt:lpstr>Mining frequent itemset using the vertical format</vt:lpstr>
      <vt:lpstr>PowerPoint Presentation</vt:lpstr>
      <vt:lpstr>Closed and maximal itemsets</vt:lpstr>
      <vt:lpstr>Closed and maximal itemsets</vt:lpstr>
      <vt:lpstr>Find Frequent , Closed and Maximal itemset</vt:lpstr>
      <vt:lpstr>Find Frequent, Closed and Maximal itemset contd..</vt:lpstr>
      <vt:lpstr>Find Frequent , Closed and Maximal itemset contd..</vt:lpstr>
      <vt:lpstr>Find Frequent , Closed and Maximal itemset contd..</vt:lpstr>
      <vt:lpstr>Find Frequent , Closed and Maximal itemset contd..</vt:lpstr>
      <vt:lpstr>Find Frequent , Closed and Maximal itemset contd..</vt:lpstr>
      <vt:lpstr>Mining Multilevel Association rules</vt:lpstr>
      <vt:lpstr>Mining Multilevel Association rules</vt:lpstr>
      <vt:lpstr>Mining Multilevel association rule</vt:lpstr>
      <vt:lpstr>1. Uniform minimum support for all levels</vt:lpstr>
      <vt:lpstr>2. Reduced minimum support at lower levels</vt:lpstr>
      <vt:lpstr>3. Item or group   based minimum support  (group based support)</vt:lpstr>
      <vt:lpstr>Redundancy filtering at Mining Multilevel Associations</vt:lpstr>
      <vt:lpstr>Mining Multi-dimensional Association Rules from relational databases and data warehouses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23</cp:revision>
  <dcterms:created xsi:type="dcterms:W3CDTF">2023-03-06T16:55:00Z</dcterms:created>
  <dcterms:modified xsi:type="dcterms:W3CDTF">2023-03-07T03:47:04Z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0x0101002CDB95571B0CE341AFF26496ADE8F2FC</vt:lpwstr>
  </property>
</Properties>
</file>